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5" r:id="rId6"/>
    <p:sldId id="264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54CE-9786-402D-8EBB-359575AA42E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95A34-7408-49D3-9286-41F87D3EFC2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82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7032-D31B-4269-84E2-1BA016BAE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07035-F0B9-4231-9C61-FE013E423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C80CD-8296-4A0F-88BC-CE83C933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A97D0-4608-4B54-BF2C-9BB454C5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F603-952A-4399-BE48-BD201A9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43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F987-5745-4B6D-B13C-BDB54EB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C97BA-727C-4CF7-B44A-24F19E44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9518-0BC3-41C1-AF82-AE5C6BAD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062FE-58FA-4372-B95A-7B9CD9F6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5499D-4466-414C-94D8-6A987B0B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39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274EA-DCF1-4EBF-8D63-23482B1A2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6B5C8-A356-4C48-987B-FBFB1698A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330D-B0BC-41CA-BB3D-E41FF85D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DEDE7-7A70-4DCD-A9E6-4F06E51E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093E7-7D53-484B-BD64-3AE92384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87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A879-0B84-4C1F-9DF4-AF95E2F6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A2DF-8B47-4812-BA8A-55F40523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2F26-0A67-4EF9-920A-2AEA11E0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8BAC3-0D4C-4849-BBB7-7BF66CF4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DBEF4-1E49-4553-9E59-342CB327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72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F655-FFF2-4E80-9509-88E0502B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9A544-7CBC-4494-874F-22A35D52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02C80-FFF6-4DEA-81E9-69882AB5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A211-5205-4890-BB54-2BBD3D9B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CC16-AAF5-460E-BAAD-D0C8888F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68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FE5D-50C0-454F-91D7-7DD901F4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BD53-D25B-4B22-A2C2-1EB53AAE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103F4-A70A-496F-8B0A-E9D6F705B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08E1A-77C3-4BB1-B2F1-7DCF9E26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C84B5-F05D-4269-AD12-0B3B71A3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B2EF5-B449-43FB-BAEE-D4B06CCD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88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E46F-7167-48A8-B871-7DC07B50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94BAB-801E-46D2-A1AB-D6E5BD96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F572F-1960-4626-9656-0A2130C65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615FE-27FC-4F54-838F-D1626B292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2F2B6-38A2-4942-A65E-1700916F5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3E30F-BD2F-4ACC-BBC2-51F39D35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D2753-EEF0-4AB6-8407-5FB16F2F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31342-C877-42C0-B641-8C9F5CAA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575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42BB-FA9C-4F53-8069-DF98B6AF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6550A-C2DD-4B24-8847-5F995BD2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DC191-1DA0-4E8B-A7FA-AD1B2A3F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5DA2A-3654-4B8B-A303-EBC41BC2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48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0CE4D-91DD-4CB0-A4EB-A7B73610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30569-20C5-457D-8D12-059C263C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FF200-1CDC-4537-BB0E-F6CB4403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55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B5E5-8194-4045-A77C-1C0EFD66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7DD39-E319-4255-A9EB-83076FFF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6BDD-0EC8-400F-A11D-9098E407D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3BBBF-0BA2-4F44-8A04-A5D16A4B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F02EE-2915-4E64-8E95-A141BD06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76CB-E529-4247-87DF-D5EA2947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486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91FF-73E9-4E56-AA9C-0CA1EF53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B43C1-BE01-423A-A682-933FAE263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A626B-7D9A-4B51-AB48-3D696A08C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C2643-EA8B-4EDA-84EA-5A6191B3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256FD-704C-4D85-AA96-6FA013D4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A6E0E-B812-4F25-83CD-761BE5B8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246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44D90-1368-4A49-AB97-772B058C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7B6AF-9915-4850-AC45-14B89E5D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A8DA-8FB9-4B2D-9615-1981764B7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97A6-C1B0-46DE-A4DA-180646FC37D4}" type="datetimeFigureOut">
              <a:rPr lang="fr-BE" smtClean="0"/>
              <a:t>14-11-25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B9920-9BA3-4B8E-A8FD-6A4B59D52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9482A-E28F-4C41-8F8A-FE673C3D5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8FDA-541E-496D-AC1C-8BB015C7D5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641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adf.iweps.b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DD06-C8AE-4BC8-8F8F-26910501A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42937"/>
            <a:ext cx="12192000" cy="969613"/>
          </a:xfrm>
        </p:spPr>
        <p:txBody>
          <a:bodyPr>
            <a:normAutofit/>
          </a:bodyPr>
          <a:lstStyle/>
          <a:p>
            <a:r>
              <a:rPr lang="fr-BE" sz="5400" dirty="0">
                <a:solidFill>
                  <a:schemeClr val="bg1"/>
                </a:solidFill>
                <a:latin typeface="Niveau Grotesk Medium" panose="02000000000000000000" pitchFamily="2" charset="77"/>
              </a:rPr>
              <a:t>SDG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232E5-0483-4861-B068-4C0962A6A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6773" y="5950511"/>
            <a:ext cx="3318454" cy="590970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chemeClr val="bg1"/>
                </a:solidFill>
                <a:latin typeface="Niveau Grotesk Regular" panose="02000000000000000000" pitchFamily="2" charset="77"/>
              </a:rPr>
              <a:t>14 novembre 2025</a:t>
            </a:r>
          </a:p>
          <a:p>
            <a:pPr algn="l"/>
            <a:endParaRPr lang="fr-BE" sz="3200" dirty="0">
              <a:solidFill>
                <a:schemeClr val="bg1"/>
              </a:solidFill>
              <a:latin typeface="Niveau Grotesk Regular" panose="02000000000000000000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3016E9-F28D-4450-9E44-88AC27714FC7}"/>
              </a:ext>
            </a:extLst>
          </p:cNvPr>
          <p:cNvCxnSpPr>
            <a:cxnSpLocks/>
          </p:cNvCxnSpPr>
          <p:nvPr/>
        </p:nvCxnSpPr>
        <p:spPr>
          <a:xfrm>
            <a:off x="-973667" y="5687252"/>
            <a:ext cx="43518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3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3019-5502-8109-4E53-4D46501E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419F-C651-65CE-AF5F-7FCD1DBE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Semibold" panose="020B0704020202020204" pitchFamily="34" charset="0"/>
              </a:rPr>
              <a:t>Historique</a:t>
            </a:r>
            <a:endParaRPr lang="fr-BE" dirty="0">
              <a:latin typeface="Acumin Pro Semibold" panose="020B07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AF460A-3B28-9C47-1336-299B984D7034}"/>
              </a:ext>
            </a:extLst>
          </p:cNvPr>
          <p:cNvCxnSpPr>
            <a:cxnSpLocks/>
          </p:cNvCxnSpPr>
          <p:nvPr/>
        </p:nvCxnSpPr>
        <p:spPr>
          <a:xfrm>
            <a:off x="0" y="1145101"/>
            <a:ext cx="83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9E0FD7A-778E-D276-FDF9-D5F42690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56" t="17829" r="20792" b="3566"/>
          <a:stretch>
            <a:fillRect/>
          </a:stretch>
        </p:blipFill>
        <p:spPr>
          <a:xfrm>
            <a:off x="3991824" y="627321"/>
            <a:ext cx="6974958" cy="53907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DCB423-38F2-FF77-0927-D5B3AABA3DEC}"/>
              </a:ext>
            </a:extLst>
          </p:cNvPr>
          <p:cNvSpPr txBox="1"/>
          <p:nvPr/>
        </p:nvSpPr>
        <p:spPr>
          <a:xfrm>
            <a:off x="838199" y="1690687"/>
            <a:ext cx="106176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dirty="0"/>
              <a:t>2018 &amp; 2019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884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37FD2-6921-AC3B-BD1D-C14A02AD6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9B04-6BF3-D412-F009-3BD04106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Semibold" panose="020B0704020202020204" pitchFamily="34" charset="0"/>
              </a:rPr>
              <a:t>Historique</a:t>
            </a:r>
            <a:endParaRPr lang="fr-BE" dirty="0">
              <a:latin typeface="Acumin Pro Semibold" panose="020B07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69CBF-ADC0-1983-E89F-AA3C3EE2CC8D}"/>
              </a:ext>
            </a:extLst>
          </p:cNvPr>
          <p:cNvCxnSpPr>
            <a:cxnSpLocks/>
          </p:cNvCxnSpPr>
          <p:nvPr/>
        </p:nvCxnSpPr>
        <p:spPr>
          <a:xfrm>
            <a:off x="0" y="1145101"/>
            <a:ext cx="83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2D1ED5C-A74D-A4B4-F6D8-DE8CFCE1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36" t="16697" r="19243" b="23256"/>
          <a:stretch>
            <a:fillRect/>
          </a:stretch>
        </p:blipFill>
        <p:spPr>
          <a:xfrm>
            <a:off x="3612135" y="1657065"/>
            <a:ext cx="7251404" cy="41180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AEEDE7-7213-66DE-CBF7-BE668423B9AB}"/>
              </a:ext>
            </a:extLst>
          </p:cNvPr>
          <p:cNvSpPr txBox="1"/>
          <p:nvPr/>
        </p:nvSpPr>
        <p:spPr>
          <a:xfrm>
            <a:off x="838199" y="1690687"/>
            <a:ext cx="106176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dirty="0"/>
              <a:t>2020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704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75BBB-B747-877E-2D78-E7443C16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Semibold" panose="020B0704020202020204" pitchFamily="34" charset="0"/>
              </a:rPr>
              <a:t>ISADF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018B9-4CC7-1337-E45D-A0FAE38F9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hlinkClick r:id="rId2"/>
              </a:rPr>
              <a:t>https://isadf.iweps.be/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 algn="just">
              <a:buNone/>
            </a:pPr>
            <a:r>
              <a:rPr lang="fr-BE" dirty="0"/>
              <a:t>L’Institut wallon de l’évaluation, de la prospective et de la statistique (IWEPS) annonce un enrichissement de </a:t>
            </a:r>
            <a:r>
              <a:rPr lang="fr-BE" b="1" dirty="0"/>
              <a:t>l’indicateur synthétique d’accès aux droits fondamentaux </a:t>
            </a:r>
            <a:r>
              <a:rPr lang="fr-BE" dirty="0"/>
              <a:t>(ISADF). Grâce à une enquête d’envergure, menée auprès de 102 000 personnes et réalisée en 2024, l’ISADF couvre désormais </a:t>
            </a:r>
            <a:r>
              <a:rPr lang="fr-BE" b="1" dirty="0"/>
              <a:t>13 droits fondamentaux </a:t>
            </a:r>
            <a:r>
              <a:rPr lang="fr-BE" dirty="0"/>
              <a:t>et propose un diaporama de </a:t>
            </a:r>
            <a:r>
              <a:rPr lang="fr-BE" b="1" dirty="0"/>
              <a:t>148 indicateurs au niveau communal</a:t>
            </a:r>
            <a:r>
              <a:rPr lang="fr-BE" dirty="0"/>
              <a:t>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270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1E677-0293-5DAA-F29E-DBD9707C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Semibold" panose="020B0704020202020204" pitchFamily="34" charset="0"/>
              </a:rPr>
              <a:t>Droits fondamentaux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53AB1EB-EA39-7C83-D4FD-44AEE3A58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363" y="1825625"/>
            <a:ext cx="76232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38242-F278-F207-25DF-F2D654C8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Semibold" panose="020B0704020202020204" pitchFamily="34" charset="0"/>
              </a:rPr>
              <a:t>Le numérique au travers des ODD</a:t>
            </a:r>
          </a:p>
        </p:txBody>
      </p:sp>
      <p:pic>
        <p:nvPicPr>
          <p:cNvPr id="5" name="Espace réservé du contenu 4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DB28F3C5-7322-6463-FBAB-7CD434889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809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814B6-BF95-4A6C-B01F-60F3F1CF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2" y="4334934"/>
            <a:ext cx="3952875" cy="3837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aseline="30000" dirty="0">
                <a:solidFill>
                  <a:schemeClr val="bg1">
                    <a:lumMod val="50000"/>
                  </a:schemeClr>
                </a:solidFill>
                <a:latin typeface="Acumin Pro Semibold" panose="020B0704020202020204" pitchFamily="34" charset="0"/>
              </a:rPr>
              <a:t>Merci pour votre écoute</a:t>
            </a:r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3C5BBE-82B7-ACF3-6A51-521893878F19}"/>
              </a:ext>
            </a:extLst>
          </p:cNvPr>
          <p:cNvSpPr/>
          <p:nvPr/>
        </p:nvSpPr>
        <p:spPr>
          <a:xfrm>
            <a:off x="8928340" y="5900468"/>
            <a:ext cx="750498" cy="64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96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4C411142378429A8AAB849A75DF79" ma:contentTypeVersion="19" ma:contentTypeDescription="Een nieuw document maken." ma:contentTypeScope="" ma:versionID="7019a0ce1cdcd6a5527f4db6b125aa28">
  <xsd:schema xmlns:xsd="http://www.w3.org/2001/XMLSchema" xmlns:xs="http://www.w3.org/2001/XMLSchema" xmlns:p="http://schemas.microsoft.com/office/2006/metadata/properties" xmlns:ns2="242f3632-a43c-4897-bd71-13a0521c0d9d" xmlns:ns3="5e879597-5c23-4243-b02f-71da49acb581" targetNamespace="http://schemas.microsoft.com/office/2006/metadata/properties" ma:root="true" ma:fieldsID="526fcf7360768f950e4814b34e439178" ns2:_="" ns3:_="">
    <xsd:import namespace="242f3632-a43c-4897-bd71-13a0521c0d9d"/>
    <xsd:import namespace="5e879597-5c23-4243-b02f-71da49acb5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f3632-a43c-4897-bd71-13a0521c0d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c20ed5d-e087-4132-bbe9-0b287cdadf01}" ma:internalName="TaxCatchAll" ma:showField="CatchAllData" ma:web="242f3632-a43c-4897-bd71-13a0521c0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79597-5c23-4243-b02f-71da49acb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5060fc94-1c05-4bab-a3c8-7fec47a3c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f3632-a43c-4897-bd71-13a0521c0d9d" xsi:nil="true"/>
    <lcf76f155ced4ddcb4097134ff3c332f xmlns="5e879597-5c23-4243-b02f-71da49acb581">
      <Terms xmlns="http://schemas.microsoft.com/office/infopath/2007/PartnerControls"/>
    </lcf76f155ced4ddcb4097134ff3c332f>
    <_dlc_DocId xmlns="242f3632-a43c-4897-bd71-13a0521c0d9d">JC55ATSTZ4FW-2058743950-471213</_dlc_DocId>
    <_dlc_DocIdUrl xmlns="242f3632-a43c-4897-bd71-13a0521c0d9d">
      <Url>https://sylvesterproductions.sharepoint.com/sites/Sylvester-FS/_layouts/15/DocIdRedir.aspx?ID=JC55ATSTZ4FW-2058743950-471213</Url>
      <Description>JC55ATSTZ4FW-2058743950-471213</Description>
    </_dlc_DocIdUrl>
  </documentManagement>
</p:properties>
</file>

<file path=customXml/itemProps1.xml><?xml version="1.0" encoding="utf-8"?>
<ds:datastoreItem xmlns:ds="http://schemas.openxmlformats.org/officeDocument/2006/customXml" ds:itemID="{69A33B8E-F6C8-4099-A3F9-4B9D1C376A13}"/>
</file>

<file path=customXml/itemProps2.xml><?xml version="1.0" encoding="utf-8"?>
<ds:datastoreItem xmlns:ds="http://schemas.openxmlformats.org/officeDocument/2006/customXml" ds:itemID="{EB4B03C3-395C-419D-92BF-6192117C5A4B}"/>
</file>

<file path=customXml/itemProps3.xml><?xml version="1.0" encoding="utf-8"?>
<ds:datastoreItem xmlns:ds="http://schemas.openxmlformats.org/officeDocument/2006/customXml" ds:itemID="{BF9176AC-1380-49E3-9064-403475B1A048}"/>
</file>

<file path=customXml/itemProps4.xml><?xml version="1.0" encoding="utf-8"?>
<ds:datastoreItem xmlns:ds="http://schemas.openxmlformats.org/officeDocument/2006/customXml" ds:itemID="{F9C5A246-EBB8-4FF8-844B-A9DBCA010EF9}"/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94</Words>
  <Application>Microsoft Office PowerPoint</Application>
  <PresentationFormat>Grand écran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Acumin Pro Semibold</vt:lpstr>
      <vt:lpstr>Arial</vt:lpstr>
      <vt:lpstr>Calibri</vt:lpstr>
      <vt:lpstr>Calibri Light</vt:lpstr>
      <vt:lpstr>Niveau Grotesk Medium</vt:lpstr>
      <vt:lpstr>Niveau Grotesk Regular</vt:lpstr>
      <vt:lpstr>Office Theme</vt:lpstr>
      <vt:lpstr>SDG Forum</vt:lpstr>
      <vt:lpstr>Historique</vt:lpstr>
      <vt:lpstr>Historique</vt:lpstr>
      <vt:lpstr>ISADF</vt:lpstr>
      <vt:lpstr>Droits fondamentaux </vt:lpstr>
      <vt:lpstr>Le numérique au travers des ODD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userlee6</dc:creator>
  <cp:lastModifiedBy>Laurence Heusy</cp:lastModifiedBy>
  <cp:revision>22</cp:revision>
  <dcterms:created xsi:type="dcterms:W3CDTF">2020-01-15T09:43:41Z</dcterms:created>
  <dcterms:modified xsi:type="dcterms:W3CDTF">2025-11-14T12:51:21Z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0x0101006A34C411142378429A8AAB849A75DF79</vt:lpwstr>
  </property>
  <property fmtid="{D5CDD505-2E9C-101B-9397-08002B2CF9AE}" pid="3" name="_dlc_DocIdItemGuid">
    <vt:lpwstr>e1e590a2-3877-4587-9b91-0097ab06c45f</vt:lpwstr>
  </property>
</Properties>
</file>